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35" r:id="rId1"/>
    <p:sldMasterId id="2147483947" r:id="rId2"/>
    <p:sldMasterId id="2147483971" r:id="rId3"/>
    <p:sldMasterId id="2147483983" r:id="rId4"/>
    <p:sldMasterId id="2147483995" r:id="rId5"/>
  </p:sldMasterIdLst>
  <p:notesMasterIdLst>
    <p:notesMasterId r:id="rId13"/>
  </p:notesMasterIdLst>
  <p:handoutMasterIdLst>
    <p:handoutMasterId r:id="rId14"/>
  </p:handoutMasterIdLst>
  <p:sldIdLst>
    <p:sldId id="597" r:id="rId6"/>
    <p:sldId id="599" r:id="rId7"/>
    <p:sldId id="600" r:id="rId8"/>
    <p:sldId id="581" r:id="rId9"/>
    <p:sldId id="594" r:id="rId10"/>
    <p:sldId id="602" r:id="rId11"/>
    <p:sldId id="601" r:id="rId1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S IT" initials="PI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A"/>
    <a:srgbClr val="FFFFFF"/>
    <a:srgbClr val="0064A4"/>
    <a:srgbClr val="0065C0"/>
    <a:srgbClr val="3B1E20"/>
    <a:srgbClr val="3C3C3B"/>
    <a:srgbClr val="5F3F3C"/>
    <a:srgbClr val="48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0629" autoAdjust="0"/>
  </p:normalViewPr>
  <p:slideViewPr>
    <p:cSldViewPr>
      <p:cViewPr>
        <p:scale>
          <a:sx n="80" d="100"/>
          <a:sy n="80" d="100"/>
        </p:scale>
        <p:origin x="-2514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E4A9EE-C93E-4094-8234-4D7A60B5EA1C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1F0D59-4A1B-4418-A052-E9738F92E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3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E99AF8-1F2C-4942-A72A-4331A1048FFC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894EDD-5A46-4E5E-A250-ED7BACA7C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19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9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="1" dirty="0" smtClean="0"/>
              <a:t>New and Coming soon </a:t>
            </a:r>
            <a:r>
              <a:rPr lang="en-US" dirty="0" smtClean="0"/>
              <a:t>to</a:t>
            </a:r>
            <a:r>
              <a:rPr lang="en-US" baseline="0" dirty="0" smtClean="0"/>
              <a:t> the Wikibooks – all of the </a:t>
            </a:r>
            <a:r>
              <a:rPr lang="en-US" b="1" baseline="0" dirty="0" smtClean="0"/>
              <a:t>UBC LSLAP Manuals </a:t>
            </a:r>
            <a:r>
              <a:rPr lang="en-US" baseline="0" dirty="0" smtClean="0"/>
              <a:t>are being ported over to the </a:t>
            </a:r>
            <a:r>
              <a:rPr lang="en-US" baseline="0" dirty="0" err="1" smtClean="0"/>
              <a:t>wikibooks</a:t>
            </a:r>
            <a:r>
              <a:rPr lang="en-US" baseline="0" dirty="0" smtClean="0"/>
              <a:t> – having only been previously available in PDF format, they will be more easily readable and searchable on the </a:t>
            </a:r>
            <a:r>
              <a:rPr lang="en-US" baseline="0" dirty="0" err="1" smtClean="0"/>
              <a:t>wikibooks</a:t>
            </a:r>
            <a:r>
              <a:rPr lang="en-US" baseline="0" dirty="0" smtClean="0"/>
              <a:t>. Includes 22 chapters on all different areas of law, including family law, victims, worker’s compensation, creditors and debtors, mental health law, and more.</a:t>
            </a:r>
            <a:br>
              <a:rPr lang="en-US" baseline="0" dirty="0" smtClean="0"/>
            </a:br>
            <a:r>
              <a:rPr lang="en-US" baseline="0" dirty="0" smtClean="0"/>
              <a:t>-Also coming soon are some </a:t>
            </a:r>
            <a:r>
              <a:rPr lang="en-US" b="1" baseline="0" dirty="0" smtClean="0"/>
              <a:t>Societies Act Transition FAQs</a:t>
            </a:r>
            <a:r>
              <a:rPr lang="en-US" baseline="0" dirty="0" smtClean="0"/>
              <a:t>. Starting November 28 of this year, over 27,000 non-profit societies in BC must transition to the new Societies Act in the next two years. The Law for Non Profits organization has prepared a set of handy FAQs to help no profits understand the requirements.</a:t>
            </a:r>
            <a:br>
              <a:rPr lang="en-US" baseline="0" dirty="0" smtClean="0"/>
            </a:br>
            <a:r>
              <a:rPr lang="en-US" baseline="0" dirty="0" smtClean="0"/>
              <a:t>-How to hear about when these new titles launch? Subscribe to the Clicklaw blog!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9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18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4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1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8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3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43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65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5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40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18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41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42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89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05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92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45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5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9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77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49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4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36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95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27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72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24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6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9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54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762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33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87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969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16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72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6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902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1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44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139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748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internal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978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949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374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145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clicklaw.bc.ca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cklaw.bc.c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cklaw.bc.c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cklaw.bc.ca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cklaw.bc.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clicklaw.bc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hyperlink" Target="mailto:editor@clicklaw.bc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37" y="4953000"/>
            <a:ext cx="3200400" cy="1266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5450" y="2829682"/>
            <a:ext cx="9403950" cy="13139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377" y="3071176"/>
            <a:ext cx="3472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prstClr val="white"/>
                </a:solidFill>
                <a:latin typeface="Calibri"/>
                <a:ea typeface="+mn-ea"/>
              </a:rPr>
              <a:t>An Overview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25" y="981269"/>
            <a:ext cx="532842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6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  <a:ea typeface="+mn-ea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707"/>
            <a:ext cx="5715000" cy="7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219200"/>
            <a:ext cx="8077200" cy="4388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Operated by Courthouse Libraries BC in partnership with organizations such as: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50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50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Content can only be updated by pre-approved lawyers and PLEI organizations that volunteer as editors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Users can view online or download and print a page, a whole title, or a custom selection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Over 20 titles and counting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with approximately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500,000 users annually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British Columbia focused legal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content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2" descr="File:Peopleslawschool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79" y="2673707"/>
            <a:ext cx="772485" cy="9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BA.BC.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96042"/>
            <a:ext cx="1754416" cy="54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13" y="2819687"/>
            <a:ext cx="1704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15" y="2796042"/>
            <a:ext cx="2387705" cy="65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7977" y="990600"/>
            <a:ext cx="8229600" cy="914400"/>
          </a:xfrm>
          <a:prstGeom prst="rect">
            <a:avLst/>
          </a:prstGeom>
        </p:spPr>
        <p:txBody>
          <a:bodyPr vert="horz" anchor="b" anchorCtr="0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Collaboratively developed, plain language legal publications that are published online in a familiar Wiki format.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51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  <a:ea typeface="+mn-ea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2" y="1676400"/>
            <a:ext cx="3244915" cy="40068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5123" y="1981199"/>
            <a:ext cx="42587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 growing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community of participating PLEI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organizations and legal professionals contribute content and help keep it accurate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While Courthouse Libraries BC manages the platform and helps recruit volunteer contributors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7096" y="5334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How does it work?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81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209800" y="6194534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3" name="Picture 2" descr="http://wiki.clicklaw.bc.ca/images/2/29/Jpboyd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91" y="1676400"/>
            <a:ext cx="3132045" cy="40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19200" y="1981200"/>
            <a:ext cx="4343400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1,000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+ pages of self-help material written by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 former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Vancouver family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lawyer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30+ lawyers and judges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contribute updates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pproximately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25,000 monthly users in 2016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rint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version published and distributed to public libraries in BC (&amp; available via print-on-demand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533400"/>
            <a:ext cx="8378096" cy="914400"/>
          </a:xfrm>
          <a:prstGeom prst="rect">
            <a:avLst/>
          </a:prstGeom>
        </p:spPr>
        <p:txBody>
          <a:bodyPr vert="horz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</a:t>
            </a:r>
            <a:r>
              <a:rPr kumimoji="0" lang="en-US" sz="32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Clicklaw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200" b="1" u="none" strike="noStrike" kern="1200" cap="none" spc="0" normalizeH="0" noProof="0" dirty="0" err="1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Wikibook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JP Boyd on Family Law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4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716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+mn-lt"/>
              </a:rPr>
              <a:t>For the User</a:t>
            </a:r>
            <a:endParaRPr lang="en-US" sz="2000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Content is f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indable through search engines like Google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Easy to search within </a:t>
            </a:r>
            <a:r>
              <a:rPr lang="en-US" sz="2000" dirty="0" err="1" smtClean="0">
                <a:solidFill>
                  <a:prstClr val="black"/>
                </a:solidFill>
                <a:latin typeface="+mn-lt"/>
              </a:rPr>
              <a:t>Wikibooks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Familiar and simple look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feel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Plain language, accurate, current, accessible information</a:t>
            </a:r>
            <a:endParaRPr lang="en-US" sz="2000" dirty="0" smtClean="0">
              <a:solidFill>
                <a:prstClr val="black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+mn-lt"/>
              </a:rPr>
              <a:t>For the </a:t>
            </a:r>
            <a:r>
              <a:rPr lang="en-US" sz="2000" b="1" dirty="0" smtClean="0">
                <a:latin typeface="+mn-lt"/>
              </a:rPr>
              <a:t>Provider</a:t>
            </a:r>
            <a:endParaRPr lang="en-US" sz="2000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Low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cost way to make content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available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online and in print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Easy to administer and maintain currency</a:t>
            </a:r>
            <a:endParaRPr lang="en-US" sz="2000" dirty="0">
              <a:solidFill>
                <a:prstClr val="black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Part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of a growing commons under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the trusted </a:t>
            </a:r>
            <a:r>
              <a:rPr lang="en-US" sz="2000" dirty="0" err="1" smtClean="0">
                <a:solidFill>
                  <a:prstClr val="black"/>
                </a:solidFill>
                <a:latin typeface="+mn-lt"/>
              </a:rPr>
              <a:t>Clicklaw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 name</a:t>
            </a:r>
            <a:endParaRPr lang="en-US" sz="1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7096" y="5334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Benefits of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Clicklaw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Wikibooks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03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2745782" y="6044312"/>
            <a:ext cx="3398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  <a:ea typeface="+mn-ea"/>
              </a:rPr>
              <a:t>Coming soon!</a:t>
            </a:r>
            <a:endParaRPr lang="en-US" sz="44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707"/>
            <a:ext cx="5715000" cy="7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44" y="1244600"/>
            <a:ext cx="25812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44612"/>
            <a:ext cx="25527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4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5450" y="2038814"/>
            <a:ext cx="9403950" cy="7805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383" y="2091019"/>
            <a:ext cx="838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white"/>
                </a:solidFill>
                <a:latin typeface="Calibri"/>
                <a:ea typeface="+mn-ea"/>
              </a:rPr>
              <a:t>Contact </a:t>
            </a:r>
            <a:r>
              <a:rPr lang="en-US" sz="3600" b="1" dirty="0" err="1" smtClean="0">
                <a:solidFill>
                  <a:prstClr val="white"/>
                </a:solidFill>
                <a:latin typeface="Calibri"/>
                <a:ea typeface="+mn-ea"/>
              </a:rPr>
              <a:t>Clicklaw</a:t>
            </a:r>
            <a:r>
              <a:rPr lang="en-US" sz="3600" b="1" dirty="0" smtClean="0">
                <a:solidFill>
                  <a:prstClr val="white"/>
                </a:solidFill>
                <a:latin typeface="Calibri"/>
                <a:ea typeface="+mn-ea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Calibri"/>
                <a:ea typeface="+mn-ea"/>
              </a:rPr>
              <a:t>Wikibooks</a:t>
            </a:r>
            <a:r>
              <a:rPr lang="en-US" sz="3600" b="1" dirty="0" smtClean="0">
                <a:solidFill>
                  <a:prstClr val="white"/>
                </a:solidFill>
                <a:latin typeface="Calibri"/>
                <a:ea typeface="+mn-ea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Calibri"/>
                <a:ea typeface="+mn-ea"/>
              </a:rPr>
              <a:t>with </a:t>
            </a:r>
            <a:r>
              <a:rPr lang="en-US" sz="3600" b="1" dirty="0" smtClean="0">
                <a:solidFill>
                  <a:prstClr val="white"/>
                </a:solidFill>
                <a:latin typeface="Calibri"/>
                <a:ea typeface="+mn-ea"/>
              </a:rPr>
              <a:t>questions</a:t>
            </a:r>
            <a:endParaRPr lang="en-US" sz="36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6066" y="3698497"/>
            <a:ext cx="3452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+mn-lt"/>
                <a:ea typeface="ＭＳ Ｐゴシック" charset="-128"/>
                <a:hlinkClick r:id="rId3"/>
              </a:rPr>
              <a:t>http://wiki.clicklaw.bc.ca</a:t>
            </a:r>
            <a:endParaRPr lang="en-US" sz="2000" dirty="0" smtClean="0">
              <a:solidFill>
                <a:prstClr val="black"/>
              </a:solidFill>
              <a:latin typeface="+mn-lt"/>
              <a:ea typeface="ＭＳ Ｐゴシック" charset="-128"/>
            </a:endParaRPr>
          </a:p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ＭＳ Ｐゴシック" charset="-128"/>
            </a:endParaRPr>
          </a:p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+mn-lt"/>
                <a:ea typeface="ＭＳ Ｐゴシック" charset="-128"/>
                <a:hlinkClick r:id="rId4"/>
              </a:rPr>
              <a:t>editor@clicklaw.bc.ca</a:t>
            </a:r>
            <a:endParaRPr lang="en-US" sz="2000" dirty="0" smtClean="0">
              <a:solidFill>
                <a:prstClr val="black"/>
              </a:solidFill>
              <a:latin typeface="+mn-lt"/>
              <a:ea typeface="ＭＳ Ｐゴシック" charset="-128"/>
            </a:endParaRPr>
          </a:p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25" y="843786"/>
            <a:ext cx="5715000" cy="7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4350</TotalTime>
  <Words>324</Words>
  <Application>Microsoft Office PowerPoint</Application>
  <PresentationFormat>On-screen Show (4:3)</PresentationFormat>
  <Paragraphs>49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Origin</vt:lpstr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Jordan Milev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Jordan Milev User</dc:creator>
  <cp:lastModifiedBy>Rebecca Slaven</cp:lastModifiedBy>
  <cp:revision>318</cp:revision>
  <cp:lastPrinted>2016-11-25T18:15:21Z</cp:lastPrinted>
  <dcterms:created xsi:type="dcterms:W3CDTF">2012-01-26T04:12:06Z</dcterms:created>
  <dcterms:modified xsi:type="dcterms:W3CDTF">2016-11-28T23:28:49Z</dcterms:modified>
</cp:coreProperties>
</file>